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313" r:id="rId2"/>
    <p:sldId id="308" r:id="rId3"/>
    <p:sldId id="309" r:id="rId4"/>
    <p:sldId id="310" r:id="rId5"/>
    <p:sldId id="311" r:id="rId6"/>
    <p:sldId id="312" r:id="rId7"/>
    <p:sldId id="303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6" r:id="rId17"/>
    <p:sldId id="297" r:id="rId18"/>
    <p:sldId id="299" r:id="rId19"/>
    <p:sldId id="300" r:id="rId20"/>
    <p:sldId id="301" r:id="rId21"/>
    <p:sldId id="302" r:id="rId22"/>
    <p:sldId id="306" r:id="rId23"/>
    <p:sldId id="30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103625-972F-435B-AE43-DEFF362B29AE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A1015-7E9B-4E40-BFCB-FDE8A44C6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53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170950D-1E0D-452C-8387-18DDD3872079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AA09C-6450-4D25-96DE-8A8310008DC6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AA95-8B78-4D63-9FE3-AD8DD4393DAE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24CCA-547B-46FF-A978-B89F5AC17EDF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618BA-676E-480A-9AE3-7B26A40C3E7D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F421-4F88-4598-B624-E07C9CF94B4F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61A3-A6FA-4184-8257-FED2BB680CB1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C50B-6F2E-47E4-B52D-6473A263422A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FBE3-4FE2-433A-9F7F-8B38FE37BCAB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5D693-63D1-4A25-9085-00F0FE772BE3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2A286-D17D-427B-B584-272358D214B8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D77A-8B6A-4D70-B23C-46E81D7C4A50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97F90-2A3C-4D1C-9BCC-1C09C436F171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16A56-A585-412B-9703-D4115662C268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B30FE-09EB-4879-AF02-AE7C4EDCD415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8D531-8451-48D0-BDA1-BFBC7C7F5659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7CF3A-4B9A-4F28-B925-4ECCC32211EE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34000"/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0E438-E1E8-4989-BC52-FE5EDDD567CA}" type="datetime1">
              <a:rPr lang="en-US" smtClean="0"/>
              <a:t>11/14/2023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458129"/>
            <a:ext cx="8791575" cy="68918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Decision Tree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1308" y="1376688"/>
            <a:ext cx="8791575" cy="2358814"/>
          </a:xfrm>
        </p:spPr>
        <p:txBody>
          <a:bodyPr>
            <a:no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cap="none" dirty="0" smtClean="0">
                <a:solidFill>
                  <a:schemeClr val="bg1"/>
                </a:solidFill>
              </a:rPr>
              <a:t>Decision trees are used for classification and regression tasks in machine learning, helping make predictions or decisions based on input data.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cap="none" dirty="0" smtClean="0">
                <a:solidFill>
                  <a:schemeClr val="bg1"/>
                </a:solidFill>
              </a:rPr>
              <a:t>They're also employed for feature selection, decision support, and generating automatic rules.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cap="none" dirty="0" smtClean="0">
                <a:solidFill>
                  <a:schemeClr val="bg1"/>
                </a:solidFill>
              </a:rPr>
              <a:t>Their visual structure aids in understanding complex decision-making processes, making them valuable in various domains for tasks like spam detection, price prediction, and explanatory analysis.</a:t>
            </a:r>
            <a:endParaRPr lang="en-US" sz="2800" cap="none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82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352425"/>
            <a:ext cx="1147762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6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362" y="2509837"/>
            <a:ext cx="295275" cy="1838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2" y="581025"/>
            <a:ext cx="1138237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4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877" y="176048"/>
            <a:ext cx="5257800" cy="236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253" y="2615698"/>
            <a:ext cx="6840747" cy="30980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716" y="5954709"/>
            <a:ext cx="93345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2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6604" y="423421"/>
            <a:ext cx="5784136" cy="35417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4400" y="4830792"/>
            <a:ext cx="8680361" cy="785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61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23850"/>
            <a:ext cx="118110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1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099"/>
            <a:ext cx="12068175" cy="4391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352926"/>
            <a:ext cx="120681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5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468"/>
            <a:ext cx="12192000" cy="592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4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194" y="125413"/>
            <a:ext cx="5876925" cy="1971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35" y="2401886"/>
            <a:ext cx="8711244" cy="407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9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476"/>
            <a:ext cx="12192000" cy="5739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" y="342900"/>
            <a:ext cx="1216342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1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Step </a:t>
            </a:r>
            <a:r>
              <a:rPr lang="en-US" b="1" dirty="0">
                <a:solidFill>
                  <a:schemeClr val="bg1"/>
                </a:solidFill>
              </a:rPr>
              <a:t>1: Entropy of Rain {+3,-2} = -3/5 log</a:t>
            </a:r>
            <a:r>
              <a:rPr lang="en-US" b="1" baseline="-25000" dirty="0">
                <a:solidFill>
                  <a:schemeClr val="bg1"/>
                </a:solidFill>
              </a:rPr>
              <a:t>2 </a:t>
            </a:r>
            <a:r>
              <a:rPr lang="en-US" b="1" dirty="0">
                <a:solidFill>
                  <a:schemeClr val="bg1"/>
                </a:solidFill>
              </a:rPr>
              <a:t>3/5- 2/5 log</a:t>
            </a:r>
            <a:r>
              <a:rPr lang="en-US" b="1" baseline="-25000" dirty="0">
                <a:solidFill>
                  <a:schemeClr val="bg1"/>
                </a:solidFill>
              </a:rPr>
              <a:t>2 </a:t>
            </a:r>
            <a:r>
              <a:rPr lang="en-US" b="1" dirty="0">
                <a:solidFill>
                  <a:schemeClr val="bg1"/>
                </a:solidFill>
              </a:rPr>
              <a:t>2/5 = 0.97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Step 2: Entropy of all attributes: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b="1" dirty="0">
                <a:solidFill>
                  <a:schemeClr val="bg1"/>
                </a:solidFill>
              </a:rPr>
              <a:t>Entropy of High {+1,-1} = -1/2 log</a:t>
            </a:r>
            <a:r>
              <a:rPr lang="en-US" b="1" baseline="-25000" dirty="0">
                <a:solidFill>
                  <a:schemeClr val="bg1"/>
                </a:solidFill>
              </a:rPr>
              <a:t>2 </a:t>
            </a:r>
            <a:r>
              <a:rPr lang="en-US" b="1" dirty="0">
                <a:solidFill>
                  <a:schemeClr val="bg1"/>
                </a:solidFill>
              </a:rPr>
              <a:t>1/2 – 1/2  log</a:t>
            </a:r>
            <a:r>
              <a:rPr lang="en-US" b="1" baseline="-25000" dirty="0">
                <a:solidFill>
                  <a:schemeClr val="bg1"/>
                </a:solidFill>
              </a:rPr>
              <a:t>2  </a:t>
            </a:r>
            <a:r>
              <a:rPr lang="en-US" b="1" dirty="0">
                <a:solidFill>
                  <a:schemeClr val="bg1"/>
                </a:solidFill>
              </a:rPr>
              <a:t>1/2   =1 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b="1" dirty="0">
                <a:solidFill>
                  <a:schemeClr val="bg1"/>
                </a:solidFill>
              </a:rPr>
              <a:t>Entropy of Normal {+2,-1} = -2/3 log</a:t>
            </a:r>
            <a:r>
              <a:rPr lang="en-US" b="1" baseline="-25000" dirty="0">
                <a:solidFill>
                  <a:schemeClr val="bg1"/>
                </a:solidFill>
              </a:rPr>
              <a:t>2  </a:t>
            </a:r>
            <a:r>
              <a:rPr lang="en-US" b="1" dirty="0">
                <a:solidFill>
                  <a:schemeClr val="bg1"/>
                </a:solidFill>
              </a:rPr>
              <a:t>2/3 – 1/3 log</a:t>
            </a:r>
            <a:r>
              <a:rPr lang="en-US" b="1" baseline="-25000" dirty="0">
                <a:solidFill>
                  <a:schemeClr val="bg1"/>
                </a:solidFill>
              </a:rPr>
              <a:t>2  </a:t>
            </a:r>
            <a:r>
              <a:rPr lang="en-US" b="1" dirty="0">
                <a:solidFill>
                  <a:schemeClr val="bg1"/>
                </a:solidFill>
              </a:rPr>
              <a:t>1/3   =0.918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Information gain = Entropy (Rain) – 2/3 Ent(S) – 3/5 Ent (W)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= 0.019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21766" y="715992"/>
            <a:ext cx="8289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CALCULATE IG OF HUMIDITY 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00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F495A3B-9A58-4176-8889-90AEC6EDA92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1357074" y="144065"/>
            <a:ext cx="9905998" cy="977369"/>
          </a:xfrm>
        </p:spPr>
        <p:txBody>
          <a:bodyPr>
            <a:normAutofit/>
          </a:bodyPr>
          <a:lstStyle/>
          <a:p>
            <a:pPr algn="ctr"/>
            <a:r>
              <a:rPr lang="en-US" altLang="en-US" sz="2400" dirty="0">
                <a:solidFill>
                  <a:srgbClr val="FF0000"/>
                </a:solidFill>
              </a:rPr>
              <a:t>Classification </a:t>
            </a:r>
            <a:r>
              <a:rPr lang="en-US" altLang="en-US" sz="2400" dirty="0" smtClean="0">
                <a:solidFill>
                  <a:srgbClr val="FF0000"/>
                </a:solidFill>
              </a:rPr>
              <a:t>Technique</a:t>
            </a:r>
            <a:br>
              <a:rPr lang="en-US" altLang="en-US" sz="2400" dirty="0" smtClean="0">
                <a:solidFill>
                  <a:srgbClr val="FF0000"/>
                </a:solidFill>
              </a:rPr>
            </a:br>
            <a:r>
              <a:rPr lang="en-US" altLang="en-US" sz="2400" dirty="0" smtClean="0">
                <a:solidFill>
                  <a:schemeClr val="bg1"/>
                </a:solidFill>
              </a:rPr>
              <a:t>Decision </a:t>
            </a:r>
            <a:r>
              <a:rPr lang="en-US" altLang="en-US" sz="2400" dirty="0">
                <a:solidFill>
                  <a:schemeClr val="bg1"/>
                </a:solidFill>
              </a:rPr>
              <a:t>Tree Construction Algorithm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1102" y="1719532"/>
            <a:ext cx="10075653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 b="1" dirty="0">
                <a:solidFill>
                  <a:schemeClr val="bg1"/>
                </a:solidFill>
              </a:rPr>
              <a:t>Principle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olidFill>
                  <a:schemeClr val="bg1"/>
                </a:solidFill>
              </a:rPr>
              <a:t>Basic algorithm (adopted by ID3, C4.5 and CART): a </a:t>
            </a:r>
            <a:r>
              <a:rPr lang="en-US" altLang="en-US" b="1" dirty="0">
                <a:solidFill>
                  <a:schemeClr val="bg1"/>
                </a:solidFill>
              </a:rPr>
              <a:t>greedy algorithm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olidFill>
                  <a:schemeClr val="bg1"/>
                </a:solidFill>
              </a:rPr>
              <a:t>Tree is constructed in a </a:t>
            </a:r>
            <a:r>
              <a:rPr lang="en-US" altLang="en-US" i="1" dirty="0">
                <a:solidFill>
                  <a:schemeClr val="bg1"/>
                </a:solidFill>
              </a:rPr>
              <a:t>top-down recursive divide-and-conquer</a:t>
            </a:r>
            <a:r>
              <a:rPr lang="en-US" altLang="en-US" dirty="0">
                <a:solidFill>
                  <a:schemeClr val="bg1"/>
                </a:solidFill>
              </a:rPr>
              <a:t> manner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b="1" dirty="0">
                <a:solidFill>
                  <a:schemeClr val="bg1"/>
                </a:solidFill>
              </a:rPr>
              <a:t>Iterations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olidFill>
                  <a:schemeClr val="bg1"/>
                </a:solidFill>
              </a:rPr>
              <a:t>At start, all the training tuples are at the root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olidFill>
                  <a:schemeClr val="bg1"/>
                </a:solidFill>
              </a:rPr>
              <a:t>Tuples are partitioned recursively based on selected attributes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olidFill>
                  <a:schemeClr val="bg1"/>
                </a:solidFill>
              </a:rPr>
              <a:t>Test attributes are selected on the basis of a heuristic or statistical measure (</a:t>
            </a:r>
            <a:r>
              <a:rPr lang="en-US" altLang="en-US" dirty="0" err="1">
                <a:solidFill>
                  <a:schemeClr val="bg1"/>
                </a:solidFill>
              </a:rPr>
              <a:t>e.g</a:t>
            </a:r>
            <a:r>
              <a:rPr lang="en-US" altLang="en-US" dirty="0">
                <a:solidFill>
                  <a:schemeClr val="bg1"/>
                </a:solidFill>
              </a:rPr>
              <a:t>, information gain)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b="1" dirty="0">
                <a:solidFill>
                  <a:schemeClr val="bg1"/>
                </a:solidFill>
              </a:rPr>
              <a:t>Stopping conditions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olidFill>
                  <a:schemeClr val="bg1"/>
                </a:solidFill>
              </a:rPr>
              <a:t>All samples for a given node belong to the same 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olidFill>
                  <a:schemeClr val="bg1"/>
                </a:solidFill>
              </a:rPr>
              <a:t>There are no remaining attributes for further partitioning – </a:t>
            </a:r>
            <a:r>
              <a:rPr lang="en-US" altLang="en-US" b="1" dirty="0">
                <a:solidFill>
                  <a:schemeClr val="bg1"/>
                </a:solidFill>
              </a:rPr>
              <a:t>majority voting</a:t>
            </a:r>
            <a:r>
              <a:rPr lang="en-US" altLang="en-US" dirty="0">
                <a:solidFill>
                  <a:schemeClr val="bg1"/>
                </a:solidFill>
              </a:rPr>
              <a:t> is employed for classifying the leaf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>
                <a:solidFill>
                  <a:schemeClr val="bg1"/>
                </a:solidFill>
              </a:rPr>
              <a:t>There are no samples left</a:t>
            </a:r>
          </a:p>
        </p:txBody>
      </p:sp>
    </p:spTree>
    <p:extLst>
      <p:ext uri="{BB962C8B-B14F-4D97-AF65-F5344CB8AC3E}">
        <p14:creationId xmlns:p14="http://schemas.microsoft.com/office/powerpoint/2010/main" val="165925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7895" y="1611132"/>
            <a:ext cx="9905999" cy="35417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bg1"/>
                </a:solidFill>
              </a:rPr>
              <a:t>Step 1: Entropy of Rain {+3,-2} = -3/5 log</a:t>
            </a:r>
            <a:r>
              <a:rPr lang="en-US" b="1" baseline="-25000" dirty="0">
                <a:solidFill>
                  <a:schemeClr val="bg1"/>
                </a:solidFill>
              </a:rPr>
              <a:t>2 </a:t>
            </a:r>
            <a:r>
              <a:rPr lang="en-US" b="1" dirty="0">
                <a:solidFill>
                  <a:schemeClr val="bg1"/>
                </a:solidFill>
              </a:rPr>
              <a:t>3/5- 2/5 log</a:t>
            </a:r>
            <a:r>
              <a:rPr lang="en-US" b="1" baseline="-25000" dirty="0">
                <a:solidFill>
                  <a:schemeClr val="bg1"/>
                </a:solidFill>
              </a:rPr>
              <a:t>2 </a:t>
            </a:r>
            <a:r>
              <a:rPr lang="en-US" b="1" dirty="0">
                <a:solidFill>
                  <a:schemeClr val="bg1"/>
                </a:solidFill>
              </a:rPr>
              <a:t>2/5 = 0.97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Step 2: Entropy of all attributes: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b="1" dirty="0">
                <a:solidFill>
                  <a:schemeClr val="bg1"/>
                </a:solidFill>
              </a:rPr>
              <a:t>Entropy of Strong {+3,-2} = -0/2 log</a:t>
            </a:r>
            <a:r>
              <a:rPr lang="en-US" b="1" baseline="-25000" dirty="0">
                <a:solidFill>
                  <a:schemeClr val="bg1"/>
                </a:solidFill>
              </a:rPr>
              <a:t>2 </a:t>
            </a:r>
            <a:r>
              <a:rPr lang="en-US" b="1" dirty="0">
                <a:solidFill>
                  <a:schemeClr val="bg1"/>
                </a:solidFill>
              </a:rPr>
              <a:t>0/2 – 2/2  log</a:t>
            </a:r>
            <a:r>
              <a:rPr lang="en-US" b="1" baseline="-25000" dirty="0">
                <a:solidFill>
                  <a:schemeClr val="bg1"/>
                </a:solidFill>
              </a:rPr>
              <a:t>2  </a:t>
            </a:r>
            <a:r>
              <a:rPr lang="en-US" b="1" dirty="0">
                <a:solidFill>
                  <a:schemeClr val="bg1"/>
                </a:solidFill>
              </a:rPr>
              <a:t>2/2   =0</a:t>
            </a:r>
            <a:endParaRPr lang="en-US" dirty="0">
              <a:solidFill>
                <a:schemeClr val="bg1"/>
              </a:solidFill>
            </a:endParaRPr>
          </a:p>
          <a:p>
            <a:pPr lvl="0"/>
            <a:r>
              <a:rPr lang="en-US" b="1" dirty="0">
                <a:solidFill>
                  <a:schemeClr val="bg1"/>
                </a:solidFill>
              </a:rPr>
              <a:t>Entropy of Weak {+3,-0} = -3/3 log</a:t>
            </a:r>
            <a:r>
              <a:rPr lang="en-US" b="1" baseline="-25000" dirty="0">
                <a:solidFill>
                  <a:schemeClr val="bg1"/>
                </a:solidFill>
              </a:rPr>
              <a:t>2  </a:t>
            </a:r>
            <a:r>
              <a:rPr lang="en-US" b="1" dirty="0">
                <a:solidFill>
                  <a:schemeClr val="bg1"/>
                </a:solidFill>
              </a:rPr>
              <a:t>3/3 – 0/3 log</a:t>
            </a:r>
            <a:r>
              <a:rPr lang="en-US" b="1" baseline="-25000" dirty="0">
                <a:solidFill>
                  <a:schemeClr val="bg1"/>
                </a:solidFill>
              </a:rPr>
              <a:t>2  </a:t>
            </a:r>
            <a:r>
              <a:rPr lang="en-US" b="1" dirty="0">
                <a:solidFill>
                  <a:schemeClr val="bg1"/>
                </a:solidFill>
              </a:rPr>
              <a:t>0/3   =0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Information gain = Entropy (Rain) – 2/5 Ent(S) – 3/5 Ent (W)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= 0.97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74657" y="750498"/>
            <a:ext cx="502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CALCULATE IG OF WIND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89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334" y="3112620"/>
            <a:ext cx="1757585" cy="18826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28800" y="215660"/>
            <a:ext cx="60816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Gain (S</a:t>
            </a:r>
            <a:r>
              <a:rPr lang="en-US" sz="3200" baseline="-25000" dirty="0" smtClean="0">
                <a:solidFill>
                  <a:schemeClr val="bg1"/>
                </a:solidFill>
              </a:rPr>
              <a:t>Rain </a:t>
            </a:r>
            <a:r>
              <a:rPr lang="en-US" sz="3200" dirty="0">
                <a:solidFill>
                  <a:schemeClr val="bg1"/>
                </a:solidFill>
              </a:rPr>
              <a:t> ,</a:t>
            </a:r>
            <a:r>
              <a:rPr lang="en-US" sz="3200" dirty="0" smtClean="0">
                <a:solidFill>
                  <a:schemeClr val="bg1"/>
                </a:solidFill>
              </a:rPr>
              <a:t> Temp) = 0.019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Gain (S</a:t>
            </a:r>
            <a:r>
              <a:rPr lang="en-US" sz="3200" baseline="-25000" dirty="0">
                <a:solidFill>
                  <a:schemeClr val="bg1"/>
                </a:solidFill>
              </a:rPr>
              <a:t>Rain </a:t>
            </a:r>
            <a:r>
              <a:rPr lang="en-US" sz="3200" dirty="0">
                <a:solidFill>
                  <a:schemeClr val="bg1"/>
                </a:solidFill>
              </a:rPr>
              <a:t> , </a:t>
            </a:r>
            <a:r>
              <a:rPr lang="en-US" sz="3200" dirty="0" smtClean="0">
                <a:solidFill>
                  <a:schemeClr val="bg1"/>
                </a:solidFill>
              </a:rPr>
              <a:t>Humidity) </a:t>
            </a:r>
            <a:r>
              <a:rPr lang="en-US" sz="3200" dirty="0">
                <a:solidFill>
                  <a:schemeClr val="bg1"/>
                </a:solidFill>
              </a:rPr>
              <a:t>= 0.019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Gain (S</a:t>
            </a:r>
            <a:r>
              <a:rPr lang="en-US" sz="3200" baseline="-25000" dirty="0">
                <a:solidFill>
                  <a:schemeClr val="bg1"/>
                </a:solidFill>
              </a:rPr>
              <a:t>Rain </a:t>
            </a:r>
            <a:r>
              <a:rPr lang="en-US" sz="3200" dirty="0">
                <a:solidFill>
                  <a:schemeClr val="bg1"/>
                </a:solidFill>
              </a:rPr>
              <a:t> , </a:t>
            </a:r>
            <a:r>
              <a:rPr lang="en-US" sz="3200" dirty="0" smtClean="0">
                <a:solidFill>
                  <a:schemeClr val="bg1"/>
                </a:solidFill>
              </a:rPr>
              <a:t>Wind) </a:t>
            </a:r>
            <a:r>
              <a:rPr lang="en-US" sz="3200" dirty="0">
                <a:solidFill>
                  <a:schemeClr val="bg1"/>
                </a:solidFill>
              </a:rPr>
              <a:t>= </a:t>
            </a:r>
            <a:r>
              <a:rPr lang="en-US" sz="3200" dirty="0" smtClean="0">
                <a:solidFill>
                  <a:schemeClr val="bg1"/>
                </a:solidFill>
              </a:rPr>
              <a:t>0.97</a:t>
            </a:r>
            <a:endParaRPr lang="en-US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07" y="2514599"/>
            <a:ext cx="96107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7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1342D38-7CBC-492F-ABFF-8C586B731269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400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152401"/>
            <a:ext cx="8305800" cy="944563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Decision Tree Based Classification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1411" y="1405425"/>
            <a:ext cx="9905999" cy="3541714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800" dirty="0">
                <a:solidFill>
                  <a:schemeClr val="bg1"/>
                </a:solidFill>
              </a:rPr>
              <a:t>Advantages:</a:t>
            </a:r>
          </a:p>
          <a:p>
            <a:pPr lvl="1" eaLnBrk="1" hangingPunct="1"/>
            <a:r>
              <a:rPr lang="en-US" altLang="en-US" sz="2400" b="1" dirty="0">
                <a:solidFill>
                  <a:schemeClr val="bg1"/>
                </a:solidFill>
              </a:rPr>
              <a:t>Easy</a:t>
            </a:r>
            <a:r>
              <a:rPr lang="en-US" altLang="en-US" sz="2400" dirty="0">
                <a:solidFill>
                  <a:schemeClr val="bg1"/>
                </a:solidFill>
              </a:rPr>
              <a:t> to construct/implement</a:t>
            </a:r>
          </a:p>
          <a:p>
            <a:pPr lvl="1" eaLnBrk="1" hangingPunct="1"/>
            <a:r>
              <a:rPr lang="en-US" altLang="en-US" sz="2400" dirty="0">
                <a:solidFill>
                  <a:schemeClr val="bg1"/>
                </a:solidFill>
              </a:rPr>
              <a:t>Extremely </a:t>
            </a:r>
            <a:r>
              <a:rPr lang="en-US" altLang="en-US" sz="2400" b="1" dirty="0">
                <a:solidFill>
                  <a:schemeClr val="bg1"/>
                </a:solidFill>
              </a:rPr>
              <a:t>fast</a:t>
            </a:r>
            <a:r>
              <a:rPr lang="en-US" altLang="en-US" sz="2400" dirty="0">
                <a:solidFill>
                  <a:schemeClr val="bg1"/>
                </a:solidFill>
              </a:rPr>
              <a:t> at classifying unknown records</a:t>
            </a:r>
          </a:p>
          <a:p>
            <a:pPr lvl="1" eaLnBrk="1" hangingPunct="1"/>
            <a:r>
              <a:rPr lang="en-US" altLang="en-US" sz="2400" dirty="0">
                <a:solidFill>
                  <a:schemeClr val="bg1"/>
                </a:solidFill>
              </a:rPr>
              <a:t>Models are </a:t>
            </a:r>
            <a:r>
              <a:rPr lang="en-US" altLang="en-US" sz="2400" b="1" dirty="0">
                <a:solidFill>
                  <a:schemeClr val="bg1"/>
                </a:solidFill>
              </a:rPr>
              <a:t>easy to interpret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sz="2400" b="1" dirty="0">
                <a:solidFill>
                  <a:schemeClr val="bg1"/>
                </a:solidFill>
              </a:rPr>
              <a:t>for small-sized trees</a:t>
            </a:r>
          </a:p>
          <a:p>
            <a:pPr lvl="1" eaLnBrk="1" hangingPunct="1"/>
            <a:r>
              <a:rPr lang="en-US" altLang="en-US" sz="2400" b="1" dirty="0">
                <a:solidFill>
                  <a:schemeClr val="bg1"/>
                </a:solidFill>
              </a:rPr>
              <a:t>Accuracy is comparable</a:t>
            </a:r>
            <a:r>
              <a:rPr lang="en-US" altLang="en-US" sz="2400" dirty="0">
                <a:solidFill>
                  <a:schemeClr val="bg1"/>
                </a:solidFill>
              </a:rPr>
              <a:t> to other classification techniques for many simple data sets</a:t>
            </a:r>
          </a:p>
          <a:p>
            <a:pPr lvl="1" eaLnBrk="1" hangingPunct="1"/>
            <a:r>
              <a:rPr lang="en-US" altLang="en-US" sz="2400" dirty="0">
                <a:solidFill>
                  <a:schemeClr val="bg1"/>
                </a:solidFill>
              </a:rPr>
              <a:t>Tree models make no assumptions about the distribution of the underlying data : </a:t>
            </a:r>
            <a:r>
              <a:rPr lang="en-US" altLang="en-US" sz="2400" b="1" dirty="0">
                <a:solidFill>
                  <a:schemeClr val="bg1"/>
                </a:solidFill>
              </a:rPr>
              <a:t>nonparametric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</a:p>
          <a:p>
            <a:pPr lvl="1" eaLnBrk="1" hangingPunct="1"/>
            <a:r>
              <a:rPr lang="en-US" altLang="en-US" sz="2400" dirty="0">
                <a:solidFill>
                  <a:schemeClr val="bg1"/>
                </a:solidFill>
              </a:rPr>
              <a:t>Have a </a:t>
            </a:r>
            <a:r>
              <a:rPr lang="en-US" altLang="en-US" sz="2400" b="1" dirty="0">
                <a:solidFill>
                  <a:schemeClr val="bg1"/>
                </a:solidFill>
              </a:rPr>
              <a:t>built-in feature selection</a:t>
            </a:r>
            <a:r>
              <a:rPr lang="en-US" altLang="en-US" sz="2400" dirty="0">
                <a:solidFill>
                  <a:schemeClr val="bg1"/>
                </a:solidFill>
              </a:rPr>
              <a:t> method that makes them immune to the presence of useless variables </a:t>
            </a:r>
            <a:endParaRPr lang="en-US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0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6AC7DE7-3D11-4482-A18D-E8B89B25038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400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22238"/>
            <a:ext cx="8001000" cy="944562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Decision Tree Based Classification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>
                <a:solidFill>
                  <a:schemeClr val="bg1"/>
                </a:solidFill>
              </a:rPr>
              <a:t>Disadvantages</a:t>
            </a:r>
          </a:p>
          <a:p>
            <a:pPr lvl="1" eaLnBrk="1" hangingPunct="1"/>
            <a:r>
              <a:rPr lang="en-US" altLang="en-US" sz="2400" dirty="0">
                <a:solidFill>
                  <a:schemeClr val="bg1"/>
                </a:solidFill>
              </a:rPr>
              <a:t>Computationally </a:t>
            </a:r>
            <a:r>
              <a:rPr lang="en-US" altLang="en-US" sz="2400" b="1" dirty="0">
                <a:solidFill>
                  <a:schemeClr val="bg1"/>
                </a:solidFill>
              </a:rPr>
              <a:t>expensive to train</a:t>
            </a:r>
          </a:p>
          <a:p>
            <a:pPr lvl="1" eaLnBrk="1" hangingPunct="1"/>
            <a:r>
              <a:rPr lang="en-US" altLang="en-US" sz="2400" b="1" dirty="0">
                <a:solidFill>
                  <a:schemeClr val="bg1"/>
                </a:solidFill>
              </a:rPr>
              <a:t>Some decision trees can be overly complex</a:t>
            </a:r>
            <a:r>
              <a:rPr lang="en-US" altLang="en-US" sz="2400" dirty="0">
                <a:solidFill>
                  <a:schemeClr val="bg1"/>
                </a:solidFill>
              </a:rPr>
              <a:t> that do not </a:t>
            </a:r>
            <a:r>
              <a:rPr lang="en-US" altLang="en-US" sz="2400" dirty="0" err="1">
                <a:solidFill>
                  <a:schemeClr val="bg1"/>
                </a:solidFill>
              </a:rPr>
              <a:t>generalise</a:t>
            </a:r>
            <a:r>
              <a:rPr lang="en-US" altLang="en-US" sz="2400" dirty="0">
                <a:solidFill>
                  <a:schemeClr val="bg1"/>
                </a:solidFill>
              </a:rPr>
              <a:t> the data well. </a:t>
            </a:r>
          </a:p>
          <a:p>
            <a:pPr lvl="1" eaLnBrk="1" hangingPunct="1"/>
            <a:r>
              <a:rPr lang="en-US" altLang="en-US" sz="2400" b="1" dirty="0">
                <a:solidFill>
                  <a:schemeClr val="bg1"/>
                </a:solidFill>
              </a:rPr>
              <a:t>Less expressivity</a:t>
            </a:r>
            <a:r>
              <a:rPr lang="en-US" altLang="en-US" sz="2400" dirty="0">
                <a:solidFill>
                  <a:schemeClr val="bg1"/>
                </a:solidFill>
              </a:rPr>
              <a:t>: There may be concepts that are hard to learn with limited decision trees</a:t>
            </a:r>
          </a:p>
        </p:txBody>
      </p:sp>
    </p:spTree>
    <p:extLst>
      <p:ext uri="{BB962C8B-B14F-4D97-AF65-F5344CB8AC3E}">
        <p14:creationId xmlns:p14="http://schemas.microsoft.com/office/powerpoint/2010/main" val="293949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FC36301-2156-427E-81DB-F4644B2AEBF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Learning decision trees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381000" indent="-381000">
              <a:lnSpc>
                <a:spcPct val="90000"/>
              </a:lnSpc>
              <a:buNone/>
            </a:pPr>
            <a:r>
              <a:rPr lang="en-US" altLang="en-US" b="1" dirty="0">
                <a:solidFill>
                  <a:schemeClr val="bg1"/>
                </a:solidFill>
              </a:rPr>
              <a:t>Example Problem:</a:t>
            </a:r>
            <a:r>
              <a:rPr lang="en-US" altLang="en-US" dirty="0">
                <a:solidFill>
                  <a:schemeClr val="bg1"/>
                </a:solidFill>
              </a:rPr>
              <a:t> decide whether to wait for a table at a restaurant, based on the following attributes: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altLang="en-US" b="1" dirty="0">
                <a:solidFill>
                  <a:schemeClr val="bg1"/>
                </a:solidFill>
              </a:rPr>
              <a:t>Alternate</a:t>
            </a:r>
            <a:r>
              <a:rPr lang="en-US" altLang="en-US" dirty="0">
                <a:solidFill>
                  <a:schemeClr val="bg1"/>
                </a:solidFill>
              </a:rPr>
              <a:t>: is there an alternative restaurant nearby?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altLang="en-US" b="1" dirty="0">
                <a:solidFill>
                  <a:schemeClr val="bg1"/>
                </a:solidFill>
              </a:rPr>
              <a:t>Waiting area</a:t>
            </a:r>
            <a:r>
              <a:rPr lang="en-US" altLang="en-US" dirty="0">
                <a:solidFill>
                  <a:schemeClr val="bg1"/>
                </a:solidFill>
              </a:rPr>
              <a:t>: is there a comfortable area to wait in?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altLang="en-US" b="1" dirty="0">
                <a:solidFill>
                  <a:schemeClr val="bg1"/>
                </a:solidFill>
              </a:rPr>
              <a:t>Fri/Sat</a:t>
            </a:r>
            <a:r>
              <a:rPr lang="en-US" altLang="en-US" dirty="0">
                <a:solidFill>
                  <a:schemeClr val="bg1"/>
                </a:solidFill>
              </a:rPr>
              <a:t>: is today Friday or Saturday?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altLang="en-US" b="1" dirty="0">
                <a:solidFill>
                  <a:schemeClr val="bg1"/>
                </a:solidFill>
              </a:rPr>
              <a:t>Hungry</a:t>
            </a:r>
            <a:r>
              <a:rPr lang="en-US" altLang="en-US" dirty="0">
                <a:solidFill>
                  <a:schemeClr val="bg1"/>
                </a:solidFill>
              </a:rPr>
              <a:t>: are we hungry?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altLang="en-US" b="1" dirty="0">
                <a:solidFill>
                  <a:schemeClr val="bg1"/>
                </a:solidFill>
              </a:rPr>
              <a:t>Patrons</a:t>
            </a:r>
            <a:r>
              <a:rPr lang="en-US" altLang="en-US" dirty="0">
                <a:solidFill>
                  <a:schemeClr val="bg1"/>
                </a:solidFill>
              </a:rPr>
              <a:t>: number of people in the restaurant (None, Some, Full)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altLang="en-US" b="1" dirty="0">
                <a:solidFill>
                  <a:schemeClr val="bg1"/>
                </a:solidFill>
              </a:rPr>
              <a:t>Price</a:t>
            </a:r>
            <a:r>
              <a:rPr lang="en-US" altLang="en-US" dirty="0">
                <a:solidFill>
                  <a:schemeClr val="bg1"/>
                </a:solidFill>
              </a:rPr>
              <a:t>: price range ($, $$, $$$)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altLang="en-US" b="1" dirty="0">
                <a:solidFill>
                  <a:schemeClr val="bg1"/>
                </a:solidFill>
              </a:rPr>
              <a:t>Raining</a:t>
            </a:r>
            <a:r>
              <a:rPr lang="en-US" altLang="en-US" dirty="0">
                <a:solidFill>
                  <a:schemeClr val="bg1"/>
                </a:solidFill>
              </a:rPr>
              <a:t>: is it raining outside?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altLang="en-US" b="1" dirty="0">
                <a:solidFill>
                  <a:schemeClr val="bg1"/>
                </a:solidFill>
              </a:rPr>
              <a:t>Reservation</a:t>
            </a:r>
            <a:r>
              <a:rPr lang="en-US" altLang="en-US" dirty="0">
                <a:solidFill>
                  <a:schemeClr val="bg1"/>
                </a:solidFill>
              </a:rPr>
              <a:t>: have we made a reservation?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altLang="en-US" b="1" dirty="0">
                <a:solidFill>
                  <a:schemeClr val="bg1"/>
                </a:solidFill>
              </a:rPr>
              <a:t>Type</a:t>
            </a:r>
            <a:r>
              <a:rPr lang="en-US" altLang="en-US" dirty="0">
                <a:solidFill>
                  <a:schemeClr val="bg1"/>
                </a:solidFill>
              </a:rPr>
              <a:t>: kind of restaurant (French, Italian, Thai, Burger)</a:t>
            </a:r>
          </a:p>
          <a:p>
            <a:pPr marL="800100" lvl="1" indent="-342900">
              <a:lnSpc>
                <a:spcPct val="90000"/>
              </a:lnSpc>
              <a:buFontTx/>
              <a:buAutoNum type="arabicPeriod"/>
            </a:pPr>
            <a:r>
              <a:rPr lang="en-US" altLang="en-US" dirty="0">
                <a:solidFill>
                  <a:schemeClr val="bg1"/>
                </a:solidFill>
              </a:rPr>
              <a:t> </a:t>
            </a:r>
            <a:r>
              <a:rPr lang="en-US" altLang="en-US" b="1" dirty="0">
                <a:solidFill>
                  <a:schemeClr val="bg1"/>
                </a:solidFill>
              </a:rPr>
              <a:t>Wait Estimate</a:t>
            </a:r>
            <a:r>
              <a:rPr lang="en-US" altLang="en-US" dirty="0">
                <a:solidFill>
                  <a:schemeClr val="bg1"/>
                </a:solidFill>
              </a:rPr>
              <a:t>: estimated waiting time (0-10, 10-30, 30-60, &gt;60)</a:t>
            </a:r>
          </a:p>
        </p:txBody>
      </p:sp>
    </p:spTree>
    <p:extLst>
      <p:ext uri="{BB962C8B-B14F-4D97-AF65-F5344CB8AC3E}">
        <p14:creationId xmlns:p14="http://schemas.microsoft.com/office/powerpoint/2010/main" val="20008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9CBA8C-B0AC-4CED-BBB6-0143E513EC0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1141412" y="95007"/>
            <a:ext cx="9905998" cy="147857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chemeClr val="bg1"/>
                </a:solidFill>
              </a:rPr>
              <a:t>Feature(Attribute)-based representations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53396" y="1818737"/>
            <a:ext cx="8229600" cy="5135563"/>
          </a:xfrm>
        </p:spPr>
        <p:txBody>
          <a:bodyPr>
            <a:normAutofit fontScale="55000" lnSpcReduction="20000"/>
          </a:bodyPr>
          <a:lstStyle/>
          <a:p>
            <a:pPr eaLnBrk="1" hangingPunct="1"/>
            <a:r>
              <a:rPr lang="en-US" altLang="en-US" sz="3200" dirty="0">
                <a:solidFill>
                  <a:schemeClr val="bg1"/>
                </a:solidFill>
              </a:rPr>
              <a:t>Examples described by feature(attribute) values </a:t>
            </a:r>
          </a:p>
          <a:p>
            <a:pPr lvl="1" eaLnBrk="1" hangingPunct="1"/>
            <a:r>
              <a:rPr lang="en-US" altLang="en-US" sz="3200" dirty="0">
                <a:solidFill>
                  <a:schemeClr val="bg1"/>
                </a:solidFill>
              </a:rPr>
              <a:t>(Boolean, discrete, continuous)</a:t>
            </a:r>
          </a:p>
          <a:p>
            <a:pPr eaLnBrk="1" hangingPunct="1"/>
            <a:r>
              <a:rPr lang="en-US" altLang="en-US" sz="3200" dirty="0">
                <a:solidFill>
                  <a:schemeClr val="bg1"/>
                </a:solidFill>
              </a:rPr>
              <a:t>E.g., situations where I will/won't wait for a table:</a:t>
            </a:r>
          </a:p>
          <a:p>
            <a:pPr eaLnBrk="1" hangingPunct="1">
              <a:buFontTx/>
              <a:buNone/>
            </a:pPr>
            <a:endParaRPr lang="en-US" altLang="en-US" sz="2000" dirty="0"/>
          </a:p>
          <a:p>
            <a:pPr eaLnBrk="1" hangingPunct="1">
              <a:buFontTx/>
              <a:buNone/>
            </a:pPr>
            <a:endParaRPr lang="en-US" altLang="en-US" sz="2000" dirty="0"/>
          </a:p>
          <a:p>
            <a:pPr eaLnBrk="1" hangingPunct="1">
              <a:buFontTx/>
              <a:buNone/>
            </a:pPr>
            <a:endParaRPr lang="en-US" altLang="en-US" sz="2000" dirty="0"/>
          </a:p>
          <a:p>
            <a:pPr eaLnBrk="1" hangingPunct="1">
              <a:buFontTx/>
              <a:buNone/>
            </a:pPr>
            <a:r>
              <a:rPr lang="en-US" altLang="en-US" sz="2000" dirty="0"/>
              <a:t>
</a:t>
            </a:r>
          </a:p>
          <a:p>
            <a:pPr eaLnBrk="1" hangingPunct="1">
              <a:buFontTx/>
              <a:buNone/>
            </a:pPr>
            <a:endParaRPr lang="en-US" altLang="en-US" sz="2000" dirty="0"/>
          </a:p>
          <a:p>
            <a:pPr eaLnBrk="1" hangingPunct="1">
              <a:buFontTx/>
              <a:buNone/>
            </a:pPr>
            <a:endParaRPr lang="en-US" altLang="en-US" sz="2000" dirty="0"/>
          </a:p>
          <a:p>
            <a:pPr eaLnBrk="1" hangingPunct="1"/>
            <a:endParaRPr lang="en-US" altLang="en-US" sz="2000" dirty="0">
              <a:solidFill>
                <a:schemeClr val="accent2"/>
              </a:solidFill>
            </a:endParaRPr>
          </a:p>
          <a:p>
            <a:pPr eaLnBrk="1" hangingPunct="1"/>
            <a:endParaRPr lang="en-US" altLang="en-US" sz="2000" dirty="0">
              <a:solidFill>
                <a:schemeClr val="accent2"/>
              </a:solidFill>
            </a:endParaRPr>
          </a:p>
          <a:p>
            <a:pPr eaLnBrk="1" hangingPunct="1"/>
            <a:endParaRPr lang="en-US" altLang="en-US" sz="2000" dirty="0">
              <a:solidFill>
                <a:schemeClr val="accent2"/>
              </a:solidFill>
            </a:endParaRPr>
          </a:p>
          <a:p>
            <a:pPr eaLnBrk="1" hangingPunct="1"/>
            <a:endParaRPr lang="en-US" altLang="en-US" sz="2000" dirty="0">
              <a:solidFill>
                <a:schemeClr val="accent2"/>
              </a:solidFill>
            </a:endParaRPr>
          </a:p>
          <a:p>
            <a:pPr eaLnBrk="1" hangingPunct="1"/>
            <a:r>
              <a:rPr lang="en-US" altLang="en-US" sz="2000" dirty="0">
                <a:solidFill>
                  <a:schemeClr val="accent2"/>
                </a:solidFill>
              </a:rPr>
              <a:t>Classification</a:t>
            </a:r>
            <a:r>
              <a:rPr lang="en-US" altLang="en-US" sz="2000" dirty="0"/>
              <a:t> of examples is </a:t>
            </a:r>
            <a:r>
              <a:rPr lang="en-US" altLang="en-US" sz="2000" dirty="0">
                <a:solidFill>
                  <a:schemeClr val="accent2"/>
                </a:solidFill>
              </a:rPr>
              <a:t>positive</a:t>
            </a:r>
            <a:r>
              <a:rPr lang="en-US" altLang="en-US" sz="2000" dirty="0"/>
              <a:t> (T) or </a:t>
            </a:r>
            <a:r>
              <a:rPr lang="en-US" altLang="en-US" sz="2000" dirty="0">
                <a:solidFill>
                  <a:schemeClr val="accent2"/>
                </a:solidFill>
              </a:rPr>
              <a:t>negative</a:t>
            </a:r>
            <a:r>
              <a:rPr lang="en-US" altLang="en-US" sz="2000" dirty="0"/>
              <a:t> (F)
</a:t>
            </a:r>
          </a:p>
        </p:txBody>
      </p:sp>
      <p:pic>
        <p:nvPicPr>
          <p:cNvPr id="2048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06" t="29167" r="9766" b="19792"/>
          <a:stretch>
            <a:fillRect/>
          </a:stretch>
        </p:blipFill>
        <p:spPr bwMode="auto">
          <a:xfrm>
            <a:off x="2005088" y="3005675"/>
            <a:ext cx="6477000" cy="341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838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8EC5B1E-3F88-4399-969F-1A68B011940E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/>
          </a:p>
        </p:txBody>
      </p:sp>
      <p:pic>
        <p:nvPicPr>
          <p:cNvPr id="21507" name="Picture 2" descr="restaurant-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15" y="2484408"/>
            <a:ext cx="5791200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Rectangle 3"/>
          <p:cNvSpPr>
            <a:spLocks noGrp="1" noChangeArrowheads="1"/>
          </p:cNvSpPr>
          <p:nvPr>
            <p:ph type="title"/>
          </p:nvPr>
        </p:nvSpPr>
        <p:spPr>
          <a:xfrm>
            <a:off x="1141412" y="45858"/>
            <a:ext cx="9905998" cy="88247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Decision trees</a:t>
            </a:r>
          </a:p>
        </p:txBody>
      </p:sp>
      <p:sp>
        <p:nvSpPr>
          <p:cNvPr id="2150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865366" y="1102174"/>
            <a:ext cx="9905999" cy="1304596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One possible representation for hypotheses</a:t>
            </a:r>
          </a:p>
          <a:p>
            <a:pPr eaLnBrk="1" hangingPunct="1"/>
            <a:r>
              <a:rPr lang="en-US" altLang="en-US" dirty="0">
                <a:solidFill>
                  <a:schemeClr val="bg1"/>
                </a:solidFill>
              </a:rPr>
              <a:t>E.g., here is the “true” tree for deciding whether to wait:</a:t>
            </a:r>
          </a:p>
        </p:txBody>
      </p:sp>
    </p:spTree>
    <p:extLst>
      <p:ext uri="{BB962C8B-B14F-4D97-AF65-F5344CB8AC3E}">
        <p14:creationId xmlns:p14="http://schemas.microsoft.com/office/powerpoint/2010/main" val="91653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7D5A81-F739-4635-B200-E946D3DEA4D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40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227677" y="152692"/>
            <a:ext cx="9905998" cy="658191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Expressiveness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25592" y="909354"/>
            <a:ext cx="8229600" cy="5059363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chemeClr val="bg1"/>
                </a:solidFill>
              </a:rPr>
              <a:t>Decision trees can express any function of the input attributes.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chemeClr val="bg1"/>
                </a:solidFill>
              </a:rPr>
              <a:t>E.g., for Boolean functions, truth table row → path to leaf:</a:t>
            </a:r>
          </a:p>
          <a:p>
            <a:pPr eaLnBrk="1" hangingPunct="1">
              <a:lnSpc>
                <a:spcPct val="90000"/>
              </a:lnSpc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</a:pPr>
            <a:endParaRPr lang="en-US" altLang="en-US" sz="20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chemeClr val="bg1"/>
                </a:solidFill>
              </a:rPr>
              <a:t>Trivially, there is a consistent decision tree for any training set with one path to leaf for each example (unless </a:t>
            </a:r>
            <a:r>
              <a:rPr lang="en-US" altLang="en-US" sz="2600" i="1" dirty="0">
                <a:solidFill>
                  <a:schemeClr val="bg1"/>
                </a:solidFill>
              </a:rPr>
              <a:t>f</a:t>
            </a:r>
            <a:r>
              <a:rPr lang="en-US" altLang="en-US" sz="2600" dirty="0">
                <a:solidFill>
                  <a:schemeClr val="bg1"/>
                </a:solidFill>
              </a:rPr>
              <a:t> nondeterministic in </a:t>
            </a:r>
            <a:r>
              <a:rPr lang="en-US" altLang="en-US" sz="2600" i="1" dirty="0">
                <a:solidFill>
                  <a:schemeClr val="bg1"/>
                </a:solidFill>
              </a:rPr>
              <a:t>x</a:t>
            </a:r>
            <a:r>
              <a:rPr lang="en-US" altLang="en-US" sz="2600" dirty="0">
                <a:solidFill>
                  <a:schemeClr val="bg1"/>
                </a:solidFill>
              </a:rPr>
              <a:t>) but it probably won't generalize to new examples</a:t>
            </a:r>
          </a:p>
          <a:p>
            <a:pPr eaLnBrk="1" hangingPunct="1">
              <a:lnSpc>
                <a:spcPct val="90000"/>
              </a:lnSpc>
            </a:pPr>
            <a:endParaRPr lang="en-US" altLang="en-US" sz="2600" dirty="0">
              <a:solidFill>
                <a:schemeClr val="bg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chemeClr val="bg1"/>
                </a:solidFill>
              </a:rPr>
              <a:t>Prefer to find more compact decision trees</a:t>
            </a:r>
          </a:p>
        </p:txBody>
      </p:sp>
      <p:pic>
        <p:nvPicPr>
          <p:cNvPr id="22533" name="Picture 4" descr="xor-decision-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133601"/>
            <a:ext cx="5791200" cy="193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268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898" y="883128"/>
            <a:ext cx="781050" cy="43384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948" y="598454"/>
            <a:ext cx="4962525" cy="462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9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47123" y="5174159"/>
            <a:ext cx="129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06982" y="6418855"/>
            <a:ext cx="4871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https://www.youtube.com/watch?v=CWzpomtLqqs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319087"/>
            <a:ext cx="1129665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4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92" y="295276"/>
            <a:ext cx="11418678" cy="5495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578" y="5791201"/>
            <a:ext cx="12573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4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</TotalTime>
  <Words>750</Words>
  <Application>Microsoft Office PowerPoint</Application>
  <PresentationFormat>Widescreen</PresentationFormat>
  <Paragraphs>116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Trebuchet MS</vt:lpstr>
      <vt:lpstr>Tw Cen MT</vt:lpstr>
      <vt:lpstr>Circuit</vt:lpstr>
      <vt:lpstr>Decision Tree</vt:lpstr>
      <vt:lpstr>Classification Technique Decision Tree Construction Algorithm</vt:lpstr>
      <vt:lpstr>Learning decision trees</vt:lpstr>
      <vt:lpstr>Feature(Attribute)-based representations</vt:lpstr>
      <vt:lpstr>Decision trees</vt:lpstr>
      <vt:lpstr>Expressiveness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Decision Tree Based Classification</vt:lpstr>
      <vt:lpstr>Decision Tree Based Classification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</dc:title>
  <dc:creator>Shardha Nand</dc:creator>
  <cp:lastModifiedBy>Samad</cp:lastModifiedBy>
  <cp:revision>74</cp:revision>
  <dcterms:created xsi:type="dcterms:W3CDTF">2023-10-16T04:35:12Z</dcterms:created>
  <dcterms:modified xsi:type="dcterms:W3CDTF">2023-11-14T10:28:12Z</dcterms:modified>
</cp:coreProperties>
</file>